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88" r:id="rId2"/>
    <p:sldId id="285" r:id="rId3"/>
    <p:sldId id="286" r:id="rId4"/>
    <p:sldId id="278" r:id="rId5"/>
    <p:sldId id="279" r:id="rId6"/>
    <p:sldId id="257" r:id="rId7"/>
    <p:sldId id="258" r:id="rId8"/>
    <p:sldId id="287" r:id="rId9"/>
    <p:sldId id="261" r:id="rId10"/>
    <p:sldId id="259" r:id="rId11"/>
    <p:sldId id="260" r:id="rId12"/>
    <p:sldId id="262" r:id="rId13"/>
    <p:sldId id="263" r:id="rId14"/>
    <p:sldId id="266" r:id="rId15"/>
    <p:sldId id="267" r:id="rId16"/>
    <p:sldId id="270" r:id="rId17"/>
    <p:sldId id="268" r:id="rId18"/>
    <p:sldId id="269" r:id="rId19"/>
    <p:sldId id="271" r:id="rId20"/>
    <p:sldId id="272" r:id="rId21"/>
    <p:sldId id="274" r:id="rId22"/>
    <p:sldId id="275" r:id="rId23"/>
    <p:sldId id="284" r:id="rId24"/>
    <p:sldId id="283" r:id="rId25"/>
    <p:sldId id="27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1"/>
    <p:restoredTop sz="94737"/>
  </p:normalViewPr>
  <p:slideViewPr>
    <p:cSldViewPr snapToGrid="0" snapToObjects="1">
      <p:cViewPr varScale="1">
        <p:scale>
          <a:sx n="77" d="100"/>
          <a:sy n="77" d="100"/>
        </p:scale>
        <p:origin x="184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4E3AA-87B8-FA44-B4B4-C121F5978DA8}" type="datetimeFigureOut">
              <a:rPr lang="en-US" smtClean="0"/>
              <a:t>3/17/16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83301-4ADC-B548-9150-1CE2AD1F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41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7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89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2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7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8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1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1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3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52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34DD2-56BE-9A45-9064-645B7B75C26C}" type="datetimeFigureOut">
              <a:rPr lang="en-US" smtClean="0"/>
              <a:t>3/16/16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5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Economic History of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Economy.</a:t>
            </a:r>
          </a:p>
          <a:p>
            <a:endParaRPr lang="en-US" dirty="0"/>
          </a:p>
          <a:p>
            <a:r>
              <a:rPr lang="en-US" dirty="0" smtClean="0"/>
              <a:t>Essential Question for unit:</a:t>
            </a:r>
          </a:p>
          <a:p>
            <a:pPr lvl="1"/>
            <a:r>
              <a:rPr lang="en" dirty="0"/>
              <a:t>Have the actions of the national government, state governments, private individuals and companies, and non-governmental groups created the right balance between economic opportunities for individuals and the welfare (well-being) of all of the people?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3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Hamiltonian Economic Policy: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The National Bank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95" y="1633349"/>
            <a:ext cx="5112324" cy="522465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Hamilton wanted to create a national bank.</a:t>
            </a:r>
          </a:p>
          <a:p>
            <a:r>
              <a:rPr lang="en-US" dirty="0" smtClean="0">
                <a:latin typeface="Didot"/>
                <a:cs typeface="Didot"/>
              </a:rPr>
              <a:t>Bank would be a chartered corporation (the weird public/private entity of the pre-capitalist world)</a:t>
            </a:r>
          </a:p>
          <a:p>
            <a:r>
              <a:rPr lang="en-US" dirty="0" smtClean="0">
                <a:latin typeface="Didot"/>
                <a:cs typeface="Didot"/>
              </a:rPr>
              <a:t>What Would the Bank Do?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have a monopoly on the government’s banking business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be controlled by directors 20% would be appointed by the government</a:t>
            </a:r>
            <a:endParaRPr lang="en-US" dirty="0"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Would provide loans and currency to businesses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give the government a safe place to deposit federal funds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Help collect taxes and disburse the governments expenditures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irstb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19" y="2646628"/>
            <a:ext cx="3840781" cy="296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8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08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Hamiltonian Economic Policy</a:t>
            </a:r>
            <a:br>
              <a:rPr lang="en-US" sz="3200" dirty="0" smtClean="0">
                <a:latin typeface="Didot"/>
                <a:cs typeface="Didot"/>
              </a:rPr>
            </a:br>
            <a:r>
              <a:rPr lang="en-US" sz="3200" dirty="0" smtClean="0">
                <a:latin typeface="Didot"/>
                <a:cs typeface="Didot"/>
              </a:rPr>
              <a:t>Debt &amp; New Taxes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835" y="1151308"/>
            <a:ext cx="8535723" cy="546597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Wanted the federal government to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take ownership of existing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Revolutionary War debt which was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now held in the hands of private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(and wealthy) speculators.</a:t>
            </a:r>
          </a:p>
          <a:p>
            <a:r>
              <a:rPr lang="en-US" dirty="0" smtClean="0">
                <a:latin typeface="Didot"/>
                <a:cs typeface="Didot"/>
              </a:rPr>
              <a:t>US would fund this debt and raise 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 money through the selling of bonds.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Didn’t envision paying off and eliminating debt, he wanted instead to create a large and permanent national debt with new bonds being issues as old ones were paid off.  </a:t>
            </a:r>
          </a:p>
          <a:p>
            <a:r>
              <a:rPr lang="en-US" dirty="0" smtClean="0">
                <a:latin typeface="Didot"/>
                <a:cs typeface="Didot"/>
              </a:rPr>
              <a:t>Proposed the creation of two new taxes to fund this debt: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Excise tax to be paid by the distillers of alcoholic liquors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Would fall most heavily on the whiskey distillers of the backcountry, especially in Pennsylvania, Virginia, and North Carolina—small farmers who converted part of their corn and rye crop into whiskey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Import Tariff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Would raise revenue but also protect American manufacturing from foreign competition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In his “Report on Manufactures” of 1791, Hamilton envisioned a grand scheme for stimulating the growth of industry in the United States.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r01exc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170" y="1151308"/>
            <a:ext cx="3223830" cy="201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Anti-Federalist Response to Hamiltonian Economics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65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Big issues with the bank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Argued that because the Constitution did not explicitly call for the creation of a national bank it was not Constitutional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Argued that Congress should exercise no </a:t>
            </a:r>
            <a:r>
              <a:rPr lang="en-US" dirty="0">
                <a:latin typeface="Didot"/>
                <a:cs typeface="Didot"/>
              </a:rPr>
              <a:t>p</a:t>
            </a:r>
            <a:r>
              <a:rPr lang="en-US" dirty="0" smtClean="0">
                <a:latin typeface="Didot"/>
                <a:cs typeface="Didot"/>
              </a:rPr>
              <a:t>owers that the Constitution had not clearly assigned it.</a:t>
            </a:r>
          </a:p>
          <a:p>
            <a:r>
              <a:rPr lang="en-US" dirty="0" smtClean="0">
                <a:latin typeface="Didot"/>
                <a:cs typeface="Didot"/>
              </a:rPr>
              <a:t>Hamilton, argued that the creation of the national bank was compatible with the intent of the Constitution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“Implied Power Clause”</a:t>
            </a:r>
          </a:p>
          <a:p>
            <a:r>
              <a:rPr lang="en-US" dirty="0" smtClean="0">
                <a:latin typeface="Didot"/>
                <a:cs typeface="Didot"/>
              </a:rPr>
              <a:t>Remember: Washington,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Hamilton, Jefferson, and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Madison were all involved in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writing the Constitution—Vague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language at its best!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595" y="4377208"/>
            <a:ext cx="3048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0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8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The Bank of the United States Begins Operations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94" y="1235475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latin typeface="Didot"/>
                <a:cs typeface="Didot"/>
              </a:rPr>
              <a:t>Bank of the United States begins operations in 1791, with a charter that allowed it to run for 20 years</a:t>
            </a:r>
          </a:p>
          <a:p>
            <a:pPr lvl="1"/>
            <a:r>
              <a:rPr lang="en-US" dirty="0">
                <a:latin typeface="Didot"/>
                <a:cs typeface="Didot"/>
              </a:rPr>
              <a:t>Despite Republican objections, both the House and Senate finally agreed to Hamilton’s </a:t>
            </a:r>
            <a:r>
              <a:rPr lang="en-US" dirty="0" smtClean="0">
                <a:latin typeface="Didot"/>
                <a:cs typeface="Didot"/>
              </a:rPr>
              <a:t>proposal</a:t>
            </a:r>
          </a:p>
          <a:p>
            <a:r>
              <a:rPr lang="en-US" sz="3000" dirty="0" smtClean="0">
                <a:latin typeface="Didot"/>
                <a:cs typeface="Didot"/>
              </a:rPr>
              <a:t>Once established, the Bank had an immediate economic effect on the U.S.: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Restored public credit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Bonds were selling at home and abroad at prices above their face value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Manufacturers profited </a:t>
            </a:r>
          </a:p>
          <a:p>
            <a:pPr marL="457200" lvl="1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from the tariffs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 descr="banknote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356" y="4650533"/>
            <a:ext cx="4033643" cy="220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7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Political Parties Cohere Over these Divergent Economic Views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Didot"/>
                <a:cs typeface="Didot"/>
              </a:rPr>
              <a:t>Federalists: 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Envision a nation with a wealthy, enlightened ruling class, a vigorous, independent commercial economy, and a thriving industrial sector; a nation able to play a prominent role in world economic affairs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North</a:t>
            </a:r>
          </a:p>
          <a:p>
            <a:r>
              <a:rPr lang="en-US" b="1" dirty="0" smtClean="0">
                <a:latin typeface="Didot"/>
                <a:cs typeface="Didot"/>
              </a:rPr>
              <a:t>Republicans: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Believed in an agrarian republican, most of whose citizens would be sturdy, independent farmer-citizens tilling their own soil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Opposed the development of an advanced industrial economy because it would, he feared, increase the number of property less workers packed in cities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Envisioned a decentralized society dominant by small property owners engaged largely in agrarian activities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South &amp; West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4148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459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Didot"/>
                <a:cs typeface="Didot"/>
              </a:rPr>
              <a:t>Republicans Take Power 1801</a:t>
            </a:r>
            <a:br>
              <a:rPr lang="en-US" sz="3200" dirty="0">
                <a:latin typeface="Didot"/>
                <a:cs typeface="Didot"/>
              </a:rPr>
            </a:br>
            <a:r>
              <a:rPr lang="en-US" sz="3200" dirty="0">
                <a:latin typeface="Didot"/>
                <a:cs typeface="Didot"/>
              </a:rPr>
              <a:t>Jefferson Reverses Hamiltonian Economics</a:t>
            </a:r>
            <a:br>
              <a:rPr lang="en-US" sz="3200" dirty="0">
                <a:latin typeface="Didot"/>
                <a:cs typeface="Didot"/>
              </a:rPr>
            </a:b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414"/>
            <a:ext cx="5647335" cy="515758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Jefferson comes to office in 1801</a:t>
            </a:r>
          </a:p>
          <a:p>
            <a:r>
              <a:rPr lang="en-US" dirty="0" smtClean="0">
                <a:latin typeface="Didot"/>
                <a:cs typeface="Didot"/>
              </a:rPr>
              <a:t>Wants to develop the agrarian character of America</a:t>
            </a:r>
          </a:p>
          <a:p>
            <a:r>
              <a:rPr lang="en-US" dirty="0" smtClean="0">
                <a:latin typeface="Didot"/>
                <a:cs typeface="Didot"/>
              </a:rPr>
              <a:t>Jefferson administration moves deliberately to reverse Hamilton’s economic programs.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Abolished all internal taxes, leaving only custom duties and sale of Western lands as sources of revenue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Reduced government spending by cutting the staff of executive departments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Halved the national debt</a:t>
            </a: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212588"/>
            <a:ext cx="2667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But Industrial Development Continues in the Private Sector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65" y="1333870"/>
            <a:ext cx="8679118" cy="5180974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Didot"/>
                <a:cs typeface="Didot"/>
              </a:rPr>
              <a:t>Various technological innovations occur, however, that push the nation forward to industrialization</a:t>
            </a:r>
          </a:p>
          <a:p>
            <a:pPr lvl="1"/>
            <a:r>
              <a:rPr lang="en-US" dirty="0">
                <a:latin typeface="Didot"/>
                <a:cs typeface="Didot"/>
              </a:rPr>
              <a:t>Spinning Mill</a:t>
            </a:r>
          </a:p>
          <a:p>
            <a:pPr lvl="2"/>
            <a:r>
              <a:rPr lang="en-US" dirty="0">
                <a:latin typeface="Didot"/>
                <a:cs typeface="Didot"/>
              </a:rPr>
              <a:t>Slater memorized plans from a British mill and built the first “factory” in Pawtucket, RI  in 1790</a:t>
            </a:r>
          </a:p>
          <a:p>
            <a:pPr lvl="1"/>
            <a:r>
              <a:rPr lang="en-US" dirty="0">
                <a:latin typeface="Didot"/>
                <a:cs typeface="Didot"/>
              </a:rPr>
              <a:t>Mechanized Flour Mill 1795</a:t>
            </a:r>
          </a:p>
          <a:p>
            <a:pPr lvl="1"/>
            <a:r>
              <a:rPr lang="en-US" dirty="0">
                <a:latin typeface="Didot"/>
                <a:cs typeface="Didot"/>
              </a:rPr>
              <a:t>Cotton Gin 1793</a:t>
            </a:r>
          </a:p>
          <a:p>
            <a:pPr lvl="2"/>
            <a:r>
              <a:rPr lang="en-US" dirty="0">
                <a:latin typeface="Didot"/>
                <a:cs typeface="Didot"/>
              </a:rPr>
              <a:t>Eli Whitney</a:t>
            </a:r>
          </a:p>
          <a:p>
            <a:pPr lvl="2"/>
            <a:r>
              <a:rPr lang="en-US" dirty="0">
                <a:latin typeface="Didot"/>
                <a:cs typeface="Didot"/>
              </a:rPr>
              <a:t>Machine that would separate the sticky cotton seed from the fiber</a:t>
            </a:r>
          </a:p>
          <a:p>
            <a:pPr lvl="2"/>
            <a:r>
              <a:rPr lang="en-US" dirty="0">
                <a:latin typeface="Didot"/>
                <a:cs typeface="Didot"/>
              </a:rPr>
              <a:t>With the device, a single operator </a:t>
            </a:r>
            <a:endParaRPr lang="en-US" dirty="0" smtClean="0">
              <a:latin typeface="Didot"/>
              <a:cs typeface="Didot"/>
            </a:endParaRP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could </a:t>
            </a:r>
            <a:r>
              <a:rPr lang="en-US" dirty="0">
                <a:latin typeface="Didot"/>
                <a:cs typeface="Didot"/>
              </a:rPr>
              <a:t>clean as much cotton in a </a:t>
            </a:r>
            <a:r>
              <a:rPr lang="en-US" dirty="0" smtClean="0">
                <a:latin typeface="Didot"/>
                <a:cs typeface="Didot"/>
              </a:rPr>
              <a:t>few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</a:t>
            </a:r>
            <a:r>
              <a:rPr lang="en-US" dirty="0">
                <a:latin typeface="Didot"/>
                <a:cs typeface="Didot"/>
              </a:rPr>
              <a:t>hours as a group of workers had </a:t>
            </a:r>
            <a:endParaRPr lang="en-US" dirty="0" smtClean="0">
              <a:latin typeface="Didot"/>
              <a:cs typeface="Didot"/>
            </a:endParaRP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once </a:t>
            </a:r>
            <a:r>
              <a:rPr lang="en-US" dirty="0">
                <a:latin typeface="Didot"/>
                <a:cs typeface="Didot"/>
              </a:rPr>
              <a:t>needed a whole day to do.</a:t>
            </a:r>
          </a:p>
          <a:p>
            <a:pPr lvl="2"/>
            <a:r>
              <a:rPr lang="en-US" dirty="0">
                <a:latin typeface="Didot"/>
                <a:cs typeface="Didot"/>
              </a:rPr>
              <a:t>Revolutionized the southern cotton </a:t>
            </a:r>
            <a:endParaRPr lang="en-US" dirty="0" smtClean="0">
              <a:latin typeface="Didot"/>
              <a:cs typeface="Didot"/>
            </a:endParaRP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industry</a:t>
            </a:r>
            <a:endParaRPr lang="en-US" dirty="0">
              <a:latin typeface="Didot"/>
              <a:cs typeface="Didot"/>
            </a:endParaRPr>
          </a:p>
          <a:p>
            <a:endParaRPr lang="en-US" dirty="0"/>
          </a:p>
        </p:txBody>
      </p:sp>
      <p:pic>
        <p:nvPicPr>
          <p:cNvPr id="4" name="Picture 3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100" y="4546600"/>
            <a:ext cx="35179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Cotton Gin Entrenches Slavery in the South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246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The invention of the cotton gin caused massive growth in the production of cotton in the United States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1830: 750,000 bales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1850: 2.85 million bales</a:t>
            </a:r>
          </a:p>
          <a:p>
            <a:r>
              <a:rPr lang="en-US" dirty="0" smtClean="0">
                <a:latin typeface="Didot"/>
                <a:cs typeface="Didot"/>
              </a:rPr>
              <a:t>The south became even more dependent on slavery, with agriculture becoming the largest sector of the Southern economy.</a:t>
            </a:r>
          </a:p>
          <a:p>
            <a:r>
              <a:rPr lang="en-US" dirty="0" smtClean="0">
                <a:latin typeface="Didot"/>
                <a:cs typeface="Didot"/>
              </a:rPr>
              <a:t>The number of slaves increased in proportion to increases in cotton production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1790: 700,000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1850: 3.2 million</a:t>
            </a:r>
          </a:p>
          <a:p>
            <a:r>
              <a:rPr lang="en-US" dirty="0" smtClean="0">
                <a:latin typeface="Didot"/>
                <a:cs typeface="Didot"/>
              </a:rPr>
              <a:t>The large supply of domestically produced fiber incentivized the development of American textile industries in the north.</a:t>
            </a:r>
          </a:p>
          <a:p>
            <a:r>
              <a:rPr lang="en-US" dirty="0" smtClean="0">
                <a:latin typeface="Didot"/>
                <a:cs typeface="Didot"/>
              </a:rPr>
              <a:t>By 1860, Southern states were providing 2/3</a:t>
            </a:r>
            <a:r>
              <a:rPr lang="en-US" baseline="30000" dirty="0" smtClean="0">
                <a:latin typeface="Didot"/>
                <a:cs typeface="Didot"/>
              </a:rPr>
              <a:t>rd</a:t>
            </a:r>
            <a:r>
              <a:rPr lang="en-US" dirty="0" smtClean="0">
                <a:latin typeface="Didot"/>
                <a:cs typeface="Didot"/>
              </a:rPr>
              <a:t> of the world’s supply of cotton.</a:t>
            </a:r>
          </a:p>
          <a:p>
            <a:endParaRPr lang="en-US" dirty="0"/>
          </a:p>
        </p:txBody>
      </p:sp>
      <p:pic>
        <p:nvPicPr>
          <p:cNvPr id="4" name="Picture 3" descr="Corbis-E17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29" y="2853693"/>
            <a:ext cx="2911171" cy="220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0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The Cotton Gin Increases the Agrarian/Industrial Divide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The invention of the cotton gin, and its effect on cotton growing, injected a declining agrarian south with new vibrancy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Gives new, legitimate claims to developing an agrarian future for the United States, when it looked like it had started to decline by the early 1800s.</a:t>
            </a:r>
          </a:p>
          <a:p>
            <a:r>
              <a:rPr lang="en-US" dirty="0" smtClean="0">
                <a:latin typeface="Didot"/>
                <a:cs typeface="Didot"/>
              </a:rPr>
              <a:t>America seemed to be divided into two regions--</a:t>
            </a:r>
            <a:r>
              <a:rPr lang="en-US" dirty="0">
                <a:latin typeface="Didot"/>
                <a:cs typeface="Didot"/>
              </a:rPr>
              <a:t>one becoming increasingly industrial, the other more firmly wedded to </a:t>
            </a:r>
            <a:r>
              <a:rPr lang="en-US" dirty="0" smtClean="0">
                <a:latin typeface="Didot"/>
                <a:cs typeface="Didot"/>
              </a:rPr>
              <a:t>agriculture--each supporting its own unique political-economic philosophy. 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955061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The Marshall Court Keeps the Flame of Federalism Going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835" y="1481318"/>
            <a:ext cx="5865687" cy="537668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John Marshall served as chief justice from 1801 to 1835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Last minute appointee of Federalist John Adams during Adams last few months in office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Stalwart advocate of Federalism and nemesis of Jeffersonian school of government throughout his tenure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Pushes the Federalist vision through the government at a time with the Presidents are trying push through an agrarian vision</a:t>
            </a:r>
          </a:p>
          <a:p>
            <a:r>
              <a:rPr lang="en-US" dirty="0" smtClean="0">
                <a:latin typeface="Didot"/>
                <a:cs typeface="Didot"/>
              </a:rPr>
              <a:t>Marshall’s tenure is significant for three reasons: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Strengthened the judicial branch at the expense of the executive and legislative branch (</a:t>
            </a:r>
            <a:r>
              <a:rPr lang="en-US" i="1" dirty="0" smtClean="0">
                <a:latin typeface="Didot"/>
                <a:cs typeface="Didot"/>
              </a:rPr>
              <a:t>Marbury v. Madison </a:t>
            </a:r>
            <a:r>
              <a:rPr lang="en-US" dirty="0" smtClean="0">
                <a:latin typeface="Didot"/>
                <a:cs typeface="Didot"/>
              </a:rPr>
              <a:t>1803)</a:t>
            </a:r>
            <a:r>
              <a:rPr lang="en-US" dirty="0" smtClean="0">
                <a:solidFill>
                  <a:srgbClr val="FF0000"/>
                </a:solidFill>
                <a:latin typeface="Didot"/>
                <a:cs typeface="Dido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0000"/>
              </a:solidFill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Increased the power of the federal government at the expense of the sates (</a:t>
            </a:r>
            <a:r>
              <a:rPr lang="en-US" i="1" dirty="0" smtClean="0">
                <a:latin typeface="Didot"/>
                <a:cs typeface="Didot"/>
              </a:rPr>
              <a:t>McCulloch v. Maryland </a:t>
            </a:r>
            <a:r>
              <a:rPr lang="en-US" dirty="0" smtClean="0">
                <a:latin typeface="Didot"/>
                <a:cs typeface="Didot"/>
              </a:rPr>
              <a:t>1819)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0000"/>
              </a:solidFill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Advanced the interests of the propertied and commercial class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John_Marshall_by_Henry_Inman,_18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522" y="2089667"/>
            <a:ext cx="3005477" cy="372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7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Constitutional Framework for 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1. </a:t>
            </a:r>
            <a:r>
              <a:rPr lang="en" dirty="0" smtClean="0"/>
              <a:t>What </a:t>
            </a:r>
            <a:r>
              <a:rPr lang="en" dirty="0"/>
              <a:t>in the U.S. Constitution says that the national government can take steps to regulate the economy?</a:t>
            </a:r>
          </a:p>
          <a:p>
            <a:pPr lvl="0">
              <a:spcBef>
                <a:spcPts val="0"/>
              </a:spcBef>
              <a:buNone/>
            </a:pPr>
            <a:endParaRPr lang="en-US" dirty="0" smtClean="0"/>
          </a:p>
          <a:p>
            <a:pPr lvl="0">
              <a:spcBef>
                <a:spcPts val="0"/>
              </a:spcBef>
              <a:buNone/>
            </a:pPr>
            <a:r>
              <a:rPr lang="en-US" dirty="0" smtClean="0"/>
              <a:t>2. </a:t>
            </a:r>
            <a:r>
              <a:rPr lang="en" dirty="0" smtClean="0"/>
              <a:t>What </a:t>
            </a:r>
            <a:r>
              <a:rPr lang="en" dirty="0"/>
              <a:t>limitations does the U.S. Constitution place on the national government’s ability to regulate the economy?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83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5124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Key Marshall Rulings the Promote Business &amp; Commerce Unfettered by Government Intervention (Federalist Idea)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285"/>
            <a:ext cx="8229600" cy="4732479"/>
          </a:xfrm>
        </p:spPr>
        <p:txBody>
          <a:bodyPr>
            <a:normAutofit/>
          </a:bodyPr>
          <a:lstStyle/>
          <a:p>
            <a:r>
              <a:rPr lang="en-US" i="1" dirty="0" smtClean="0">
                <a:latin typeface="Didot"/>
                <a:cs typeface="Didot"/>
              </a:rPr>
              <a:t>McCulloch </a:t>
            </a:r>
            <a:r>
              <a:rPr lang="en-US" i="1" dirty="0" smtClean="0">
                <a:latin typeface="Didot"/>
                <a:cs typeface="Didot"/>
              </a:rPr>
              <a:t>v. Maryland </a:t>
            </a:r>
            <a:r>
              <a:rPr lang="en-US" dirty="0" smtClean="0">
                <a:latin typeface="Didot"/>
                <a:cs typeface="Didot"/>
              </a:rPr>
              <a:t>(1819)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Confirmed Hamilton’s “implied powers” interpretation of Congressional powers by upholding the Constitutionality of the Bank of the United States</a:t>
            </a:r>
          </a:p>
          <a:p>
            <a:r>
              <a:rPr lang="en-US" i="1" dirty="0" smtClean="0">
                <a:latin typeface="Didot"/>
                <a:cs typeface="Didot"/>
              </a:rPr>
              <a:t>Gibbons v. Ogden </a:t>
            </a:r>
            <a:r>
              <a:rPr lang="en-US" dirty="0" smtClean="0">
                <a:latin typeface="Didot"/>
                <a:cs typeface="Didot"/>
              </a:rPr>
              <a:t>(1824)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Court strengthened Congress’ power to regulate interstate commerce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46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Andrew Jackson Plans a Final Blow to Hamiltonian Economics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12813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Didot"/>
                <a:cs typeface="Didot"/>
              </a:rPr>
              <a:t>Jackson opposed concentrating power either in the federal government or in powerful and, in his view, aristocratic institutions associated with it.</a:t>
            </a:r>
          </a:p>
          <a:p>
            <a:r>
              <a:rPr lang="en-US" sz="2800" dirty="0" smtClean="0">
                <a:latin typeface="Didot"/>
                <a:cs typeface="Didot"/>
              </a:rPr>
              <a:t>Jackson’s opposition to federal power and aristocratic privilege lay behind his war against the Bank of the United States</a:t>
            </a:r>
            <a:endParaRPr lang="en-US" sz="2800" dirty="0">
              <a:latin typeface="Didot"/>
              <a:cs typeface="Didot"/>
            </a:endParaRPr>
          </a:p>
        </p:txBody>
      </p:sp>
      <p:pic>
        <p:nvPicPr>
          <p:cNvPr id="4" name="Picture 3" descr="andrew-jackson-portra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397" y="4302255"/>
            <a:ext cx="3752974" cy="255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8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95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Didot"/>
                <a:cs typeface="Didot"/>
              </a:rPr>
              <a:t>Jackson Destroys the Bank 1832</a:t>
            </a:r>
            <a:endParaRPr lang="en-US" sz="36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95" y="962886"/>
            <a:ext cx="8679118" cy="565439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By 1830 the Bank of the United States was a mighty institution.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Stately headquarters in Philadelphia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29 branches in different cities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Was the only pace that the federal government could deposit its own funds</a:t>
            </a:r>
          </a:p>
          <a:p>
            <a:r>
              <a:rPr lang="en-US" dirty="0" smtClean="0">
                <a:latin typeface="Didot"/>
                <a:cs typeface="Didot"/>
              </a:rPr>
              <a:t>When the Bank’s charter came up for reauthorization in 1832, Jackson vetoed it.</a:t>
            </a:r>
          </a:p>
          <a:p>
            <a:r>
              <a:rPr lang="en-US" dirty="0" smtClean="0">
                <a:latin typeface="Didot"/>
                <a:cs typeface="Didot"/>
              </a:rPr>
              <a:t>A Congressional debate ensued over whether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or not to override Jackson’s veto</a:t>
            </a:r>
          </a:p>
          <a:p>
            <a:r>
              <a:rPr lang="en-US" dirty="0" smtClean="0">
                <a:latin typeface="Didot"/>
                <a:cs typeface="Didot"/>
              </a:rPr>
              <a:t>In the meantime, before the bank could be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eliminated Jackson worked hard to weaken it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Removed the government's deposits from the </a:t>
            </a:r>
          </a:p>
          <a:p>
            <a:pPr marL="457200" lvl="1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Bank and put them in various state banks</a:t>
            </a:r>
          </a:p>
          <a:p>
            <a:r>
              <a:rPr lang="en-US" dirty="0" smtClean="0">
                <a:latin typeface="Didot"/>
                <a:cs typeface="Didot"/>
              </a:rPr>
              <a:t>In response, Nicholas Biddle (The President of the Bank) retaliated by calling in loans and raising interest rates, hoping to ignite a short recession that would persuade Congress to recharter the bank</a:t>
            </a:r>
          </a:p>
          <a:p>
            <a:r>
              <a:rPr lang="en-US" dirty="0" smtClean="0">
                <a:latin typeface="Didot"/>
                <a:cs typeface="Didot"/>
              </a:rPr>
              <a:t>Ultimately Biddle’s actions, turned the people against the Bank and Congress did not act to override Jackson’s veto</a:t>
            </a:r>
          </a:p>
          <a:p>
            <a:r>
              <a:rPr lang="en-US" dirty="0" smtClean="0">
                <a:latin typeface="Didot"/>
                <a:cs typeface="Didot"/>
              </a:rPr>
              <a:t>The National Bank was extinguished in 1836.  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5B25D7D5-C6BA-4C3A-93A0-19C4E2AFDA20_w640_r1_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15" y="2581353"/>
            <a:ext cx="2913698" cy="16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11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>
                <a:latin typeface="Didot"/>
                <a:cs typeface="Didot"/>
              </a:rPr>
              <a:t>A House Divided</a:t>
            </a:r>
            <a:endParaRPr lang="en-US" i="1" dirty="0">
              <a:latin typeface="Didot"/>
              <a:cs typeface="Dido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52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By 1840 We Are a Divided Nation: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Economic Practice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South</a:t>
            </a:r>
          </a:p>
          <a:p>
            <a:r>
              <a:rPr lang="en-US" dirty="0" smtClean="0">
                <a:latin typeface="Didot"/>
                <a:cs typeface="Didot"/>
              </a:rPr>
              <a:t>Firmly entrenched, deeply profitable cotton-growing agricultural economy that relies centrally on slavery as an institution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North</a:t>
            </a:r>
          </a:p>
          <a:p>
            <a:r>
              <a:rPr lang="en-US" dirty="0" smtClean="0">
                <a:latin typeface="Didot"/>
                <a:cs typeface="Didot"/>
              </a:rPr>
              <a:t>Industrial, factory-based economy that relies on free labor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1735882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By 1840 we are a Divided Nation: Political View of Economy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Democrats</a:t>
            </a:r>
          </a:p>
          <a:p>
            <a:r>
              <a:rPr lang="en-US" dirty="0" smtClean="0">
                <a:latin typeface="Didot"/>
                <a:cs typeface="Didot"/>
              </a:rPr>
              <a:t>Steadily expand economic and political opportunities for white males</a:t>
            </a:r>
          </a:p>
          <a:p>
            <a:r>
              <a:rPr lang="en-US" dirty="0" smtClean="0">
                <a:latin typeface="Didot"/>
                <a:cs typeface="Didot"/>
              </a:rPr>
              <a:t>Endorsed an agrarian view of America</a:t>
            </a:r>
          </a:p>
          <a:p>
            <a:r>
              <a:rPr lang="en-US" dirty="0" smtClean="0">
                <a:latin typeface="Didot"/>
                <a:cs typeface="Didot"/>
              </a:rPr>
              <a:t>The role of government in the economy should be limited</a:t>
            </a:r>
          </a:p>
          <a:p>
            <a:r>
              <a:rPr lang="en-US" dirty="0" smtClean="0">
                <a:latin typeface="Didot"/>
                <a:cs typeface="Didot"/>
              </a:rPr>
              <a:t>Though, the government should work against aristocratic privilege would stifles the opportunity of the common man</a:t>
            </a:r>
          </a:p>
          <a:p>
            <a:r>
              <a:rPr lang="en-US" dirty="0" smtClean="0">
                <a:latin typeface="Didot"/>
                <a:cs typeface="Didot"/>
              </a:rPr>
              <a:t>Members tended to be from the South and West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Whigs</a:t>
            </a:r>
          </a:p>
          <a:p>
            <a:r>
              <a:rPr lang="en-US" dirty="0" smtClean="0">
                <a:latin typeface="Didot"/>
                <a:cs typeface="Didot"/>
              </a:rPr>
              <a:t>Favored expanding the power of the federal government in the economy</a:t>
            </a:r>
          </a:p>
          <a:p>
            <a:r>
              <a:rPr lang="en-US" dirty="0" smtClean="0">
                <a:latin typeface="Didot"/>
                <a:cs typeface="Didot"/>
              </a:rPr>
              <a:t>Encouraged industrial and commercial development</a:t>
            </a:r>
          </a:p>
          <a:p>
            <a:r>
              <a:rPr lang="en-US" dirty="0" smtClean="0">
                <a:latin typeface="Didot"/>
                <a:cs typeface="Didot"/>
              </a:rPr>
              <a:t>Wanted to unite the country under the growing industrial economy</a:t>
            </a:r>
          </a:p>
          <a:p>
            <a:r>
              <a:rPr lang="en-US" dirty="0" smtClean="0">
                <a:latin typeface="Didot"/>
                <a:cs typeface="Didot"/>
              </a:rPr>
              <a:t>Their vision was a nation embracing the industrial future and rising to world greatness as a commercial and manufacturing power.</a:t>
            </a:r>
          </a:p>
          <a:p>
            <a:r>
              <a:rPr lang="en-US" dirty="0" smtClean="0">
                <a:latin typeface="Didot"/>
                <a:cs typeface="Didot"/>
              </a:rPr>
              <a:t>Members tended to be from the Northeast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15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>
                <a:latin typeface="Roboto"/>
                <a:ea typeface="Roboto"/>
                <a:cs typeface="Roboto"/>
                <a:sym typeface="Roboto"/>
              </a:rPr>
              <a:t>What role should the national government play in shaping the economy?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Economic Conflict in the Early Years of the Republic 1789-1837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380" y="1067540"/>
            <a:ext cx="8535723" cy="5324382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The early years of America were characterized by considerable debate between two competing visions of America</a:t>
            </a:r>
          </a:p>
          <a:p>
            <a:r>
              <a:rPr lang="en-US" dirty="0" smtClean="0">
                <a:latin typeface="Didot"/>
                <a:cs typeface="Didot"/>
              </a:rPr>
              <a:t>This debate dominated these early years, and was only strengthened as the North and South continued to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develop unique economic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characteristics through the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1800s.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546600"/>
            <a:ext cx="35052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6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769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Competing Economic Ideas of the Period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67341"/>
              </p:ext>
            </p:extLst>
          </p:nvPr>
        </p:nvGraphicFramePr>
        <p:xfrm>
          <a:off x="225336" y="1544448"/>
          <a:ext cx="8501283" cy="50647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833761"/>
                <a:gridCol w="2833761"/>
                <a:gridCol w="283376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Didot"/>
                          <a:cs typeface="Didot"/>
                        </a:rPr>
                        <a:t>Agrarian</a:t>
                      </a:r>
                      <a:r>
                        <a:rPr lang="en-US" sz="2600" baseline="0" dirty="0" smtClean="0">
                          <a:latin typeface="Didot"/>
                          <a:cs typeface="Didot"/>
                        </a:rPr>
                        <a:t>ism</a:t>
                      </a:r>
                      <a:endParaRPr lang="en-US" sz="2600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Didot"/>
                          <a:cs typeface="Didot"/>
                        </a:rPr>
                        <a:t>Industrialism</a:t>
                      </a:r>
                      <a:endParaRPr lang="en-US" sz="2600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Vision for the US</a:t>
                      </a:r>
                      <a:r>
                        <a:rPr lang="en-US" b="1" baseline="0" dirty="0" smtClean="0">
                          <a:latin typeface="Didot"/>
                          <a:cs typeface="Didot"/>
                        </a:rPr>
                        <a:t> Economy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Small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nation of independent farmers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Major industrial and commercial global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power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View of Government’s Role</a:t>
                      </a:r>
                      <a:r>
                        <a:rPr lang="en-US" b="1" baseline="0" dirty="0" smtClean="0">
                          <a:latin typeface="Didot"/>
                          <a:cs typeface="Didot"/>
                        </a:rPr>
                        <a:t> in the Economy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Government should only interfere to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eliminate barriers to economic liberty among ordinary Americans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Government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should use its power to promote industry; Government should not interfere however with business contracts and transactions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Region who Endorses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South and West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Northeast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Associated Political Parties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Republicans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Democrats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Federalists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Whigs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Key Figures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Thomas Jefferson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James Madison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Andrew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Jackson</a:t>
                      </a:r>
                      <a:endParaRPr lang="en-US" dirty="0" smtClean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Alexander Hamilton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John Adams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John Marshall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9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The Debate Begins! </a:t>
            </a:r>
            <a:br>
              <a:rPr lang="en-US" sz="3200" dirty="0" smtClean="0">
                <a:latin typeface="Didot"/>
                <a:cs typeface="Didot"/>
              </a:rPr>
            </a:br>
            <a:r>
              <a:rPr lang="en-US" sz="3200" dirty="0" smtClean="0">
                <a:latin typeface="Didot"/>
                <a:cs typeface="Didot"/>
              </a:rPr>
              <a:t>1789-1801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790" y="1194500"/>
            <a:ext cx="8400010" cy="56634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For the first 12 years under the Constitution, debate over the nature of the American economy raged.</a:t>
            </a:r>
          </a:p>
          <a:p>
            <a:r>
              <a:rPr lang="en-US" dirty="0" smtClean="0">
                <a:latin typeface="Didot"/>
                <a:cs typeface="Didot"/>
              </a:rPr>
              <a:t>As the heart of the controversies was a basic difference in philosophy that had been at the heart of the debate over the Constitution:</a:t>
            </a:r>
          </a:p>
          <a:p>
            <a:pPr lvl="1"/>
            <a:r>
              <a:rPr lang="en-US" b="1" dirty="0" smtClean="0">
                <a:latin typeface="Didot"/>
                <a:cs typeface="Didot"/>
              </a:rPr>
              <a:t>Federalists: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required a strong, national government.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Country's mission was to become a genuine nation-state with centralized authority, a complex commercial economy, and a proud standing in world affairs.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Alexander Hamilton and John Adams</a:t>
            </a:r>
          </a:p>
          <a:p>
            <a:pPr lvl="1"/>
            <a:r>
              <a:rPr lang="en-US" b="1" dirty="0" smtClean="0">
                <a:latin typeface="Didot"/>
                <a:cs typeface="Didot"/>
              </a:rPr>
              <a:t>Anti-Federalists: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required a weak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central government with power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left to the states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should remain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predominantly rural and agrarian;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not highly commercial or urban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Thomas Jefferson and James </a:t>
            </a:r>
          </a:p>
          <a:p>
            <a:pPr marL="914400" lvl="2" indent="0">
              <a:buNone/>
            </a:pPr>
            <a:r>
              <a:rPr lang="en-US" dirty="0" smtClean="0">
                <a:latin typeface="Didot"/>
                <a:cs typeface="Didot"/>
              </a:rPr>
              <a:t>     Madison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914900"/>
            <a:ext cx="4191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Federalists Take Power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1789-1801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8588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Under the Presidency of George Washington and then John Adams, the U.S. was ruled by Federalists for the first 12 years of its founding.</a:t>
            </a:r>
          </a:p>
          <a:p>
            <a:r>
              <a:rPr lang="en-US" dirty="0" smtClean="0">
                <a:latin typeface="Didot"/>
                <a:cs typeface="Didot"/>
              </a:rPr>
              <a:t>This “luck” went far to establish a precedence for how the American economy should be structured and what the role of the federal government in the economy should be</a:t>
            </a:r>
          </a:p>
          <a:p>
            <a:r>
              <a:rPr lang="en-US" dirty="0" smtClean="0">
                <a:latin typeface="Didot"/>
                <a:cs typeface="Didot"/>
              </a:rPr>
              <a:t>Architect of the U.S. economy during this period: Alexander Hamilton (Secretary of the Treasury under Washington)</a:t>
            </a:r>
          </a:p>
        </p:txBody>
      </p:sp>
      <p:pic>
        <p:nvPicPr>
          <p:cNvPr id="4" name="Picture 3" descr="Alexander_Hamilt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080" y="2350991"/>
            <a:ext cx="2918536" cy="238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Hamilton’s vision for our economy?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1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Hamilton’s Economic Vision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Offered a vision of the sort of nation America should become—a nation with a wealthy, enlightened ruling class, a vigorous, independent commercial economy, and a thriving industrial sector; a nation able to play a prominent role in world economic affairs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220px-US10dollarbill-Series_200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201" y="5023866"/>
            <a:ext cx="4338812" cy="183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6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1978</Words>
  <Application>Microsoft Macintosh PowerPoint</Application>
  <PresentationFormat>On-screen Show (4:3)</PresentationFormat>
  <Paragraphs>205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Didot</vt:lpstr>
      <vt:lpstr>Zapf Dingbats</vt:lpstr>
      <vt:lpstr>Arial</vt:lpstr>
      <vt:lpstr>Roboto</vt:lpstr>
      <vt:lpstr>Office Theme</vt:lpstr>
      <vt:lpstr>Economic History of the United States</vt:lpstr>
      <vt:lpstr>Constitutional Framework for the Economy</vt:lpstr>
      <vt:lpstr> </vt:lpstr>
      <vt:lpstr>Economic Conflict in the Early Years of the Republic 1789-1837</vt:lpstr>
      <vt:lpstr>Competing Economic Ideas of the Period</vt:lpstr>
      <vt:lpstr>The Debate Begins!  1789-1801</vt:lpstr>
      <vt:lpstr>Federalists Take Power 1789-1801</vt:lpstr>
      <vt:lpstr>Using homework</vt:lpstr>
      <vt:lpstr>Hamilton’s Economic Vision</vt:lpstr>
      <vt:lpstr>Hamiltonian Economic Policy: The National Bank</vt:lpstr>
      <vt:lpstr>Hamiltonian Economic Policy Debt &amp; New Taxes</vt:lpstr>
      <vt:lpstr>Anti-Federalist Response to Hamiltonian Economics</vt:lpstr>
      <vt:lpstr>The Bank of the United States Begins Operations</vt:lpstr>
      <vt:lpstr>Political Parties Cohere Over these Divergent Economic Views</vt:lpstr>
      <vt:lpstr>Republicans Take Power 1801 Jefferson Reverses Hamiltonian Economics </vt:lpstr>
      <vt:lpstr>But Industrial Development Continues in the Private Sector</vt:lpstr>
      <vt:lpstr>Cotton Gin Entrenches Slavery in the South</vt:lpstr>
      <vt:lpstr>The Cotton Gin Increases the Agrarian/Industrial Divide</vt:lpstr>
      <vt:lpstr>The Marshall Court Keeps the Flame of Federalism Going</vt:lpstr>
      <vt:lpstr>Key Marshall Rulings the Promote Business &amp; Commerce Unfettered by Government Intervention (Federalist Idea)</vt:lpstr>
      <vt:lpstr>Andrew Jackson Plans a Final Blow to Hamiltonian Economics</vt:lpstr>
      <vt:lpstr>Jackson Destroys the Bank 1832</vt:lpstr>
      <vt:lpstr>A House Divided</vt:lpstr>
      <vt:lpstr>By 1840 We Are a Divided Nation: Economic Practice</vt:lpstr>
      <vt:lpstr>By 1840 we are a Divided Nation: Political View of Economy</vt:lpstr>
    </vt:vector>
  </TitlesOfParts>
  <Company>Wellesley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Microsoft Office User</cp:lastModifiedBy>
  <cp:revision>43</cp:revision>
  <dcterms:created xsi:type="dcterms:W3CDTF">2015-01-26T18:03:16Z</dcterms:created>
  <dcterms:modified xsi:type="dcterms:W3CDTF">2016-03-17T16:57:39Z</dcterms:modified>
</cp:coreProperties>
</file>